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400"/>
    <a:srgbClr val="009900"/>
    <a:srgbClr val="FC2704"/>
    <a:srgbClr val="F6640A"/>
    <a:srgbClr val="FA9706"/>
    <a:srgbClr val="FCA904"/>
    <a:srgbClr val="993300"/>
    <a:srgbClr val="FF9900"/>
    <a:srgbClr val="FF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1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F3E6A-4D05-439B-953C-AC3358377D7C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61FB5-417D-40B2-A9D4-AF8F2BC3AB2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2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61FB5-417D-40B2-A9D4-AF8F2BC3AB29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108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180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11674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08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890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61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849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39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535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69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709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4398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76691-ADAC-42C9-B9DA-7F54EDD9C2BA}" type="datetimeFigureOut">
              <a:rPr lang="en-IN" smtClean="0"/>
              <a:t>01-06-2021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F530-B529-4145-9DDD-6B551500BF3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033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239072" y="-18996"/>
            <a:ext cx="9906000" cy="6986228"/>
            <a:chOff x="0" y="0"/>
            <a:chExt cx="9906000" cy="698622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906000" cy="6986228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4396" y="1769244"/>
              <a:ext cx="5949177" cy="4924439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60277" y="6143865"/>
              <a:ext cx="9785444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IN" sz="2800" b="1" i="1" dirty="0" smtClean="0">
                  <a:solidFill>
                    <a:srgbClr val="FFFF00"/>
                  </a:solidFill>
                </a:rPr>
                <a:t>Forum </a:t>
              </a:r>
              <a:r>
                <a:rPr lang="en-IN" sz="2800" b="1" i="1" dirty="0">
                  <a:solidFill>
                    <a:srgbClr val="FFFF00"/>
                  </a:solidFill>
                </a:rPr>
                <a:t>for River and Ocean Scientists and </a:t>
              </a:r>
              <a:r>
                <a:rPr lang="en-IN" sz="2800" b="1" i="1" dirty="0" smtClean="0">
                  <a:solidFill>
                    <a:srgbClr val="FFFF00"/>
                  </a:solidFill>
                </a:rPr>
                <a:t>Technologists </a:t>
              </a:r>
              <a:r>
                <a:rPr lang="en-US" sz="2800" b="1" i="1" dirty="0" smtClean="0">
                  <a:solidFill>
                    <a:srgbClr val="FFFF00"/>
                  </a:solidFill>
                </a:rPr>
                <a:t>Odisha</a:t>
              </a:r>
            </a:p>
            <a:p>
              <a:pPr algn="ctr"/>
              <a:r>
                <a:rPr lang="en-US" sz="2000" b="1" i="1" dirty="0" smtClean="0">
                  <a:solidFill>
                    <a:srgbClr val="FFFF00"/>
                  </a:solidFill>
                </a:rPr>
                <a:t>(www.frostodisha.com)</a:t>
              </a:r>
              <a:endParaRPr lang="en-IN" sz="2000" b="1" i="1" dirty="0">
                <a:solidFill>
                  <a:srgbClr val="FFFF00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08305" y="0"/>
              <a:ext cx="1497695" cy="1239719"/>
            </a:xfrm>
            <a:prstGeom prst="rect">
              <a:avLst/>
            </a:prstGeom>
          </p:spPr>
        </p:pic>
        <p:sp>
          <p:nvSpPr>
            <p:cNvPr id="28" name="Rectangle 27"/>
            <p:cNvSpPr/>
            <p:nvPr/>
          </p:nvSpPr>
          <p:spPr>
            <a:xfrm>
              <a:off x="1995189" y="55965"/>
              <a:ext cx="6172651" cy="132343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8000" b="1" dirty="0" smtClean="0">
                  <a:ln w="12700">
                    <a:solidFill>
                      <a:schemeClr val="accent1"/>
                    </a:solidFill>
                    <a:prstDash val="solid"/>
                  </a:ln>
                  <a:pattFill prst="pct50">
                    <a:fgClr>
                      <a:schemeClr val="accent1"/>
                    </a:fgClr>
                    <a:bgClr>
                      <a:schemeClr val="accent1">
                        <a:lumMod val="20000"/>
                        <a:lumOff val="80000"/>
                      </a:schemeClr>
                    </a:bgClr>
                  </a:pattFill>
                  <a:effectLst>
                    <a:outerShdw dist="38100" dir="2640000" algn="bl" rotWithShape="0">
                      <a:schemeClr val="accent1"/>
                    </a:outerShdw>
                  </a:effectLst>
                  <a:latin typeface="Script MT Bold" panose="03040602040607080904" pitchFamily="66" charset="0"/>
                </a:rPr>
                <a:t>FROSTALKS</a:t>
              </a:r>
              <a:endParaRPr lang="en-US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Script MT Bold" panose="03040602040607080904" pitchFamily="66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723610" y="2967335"/>
              <a:ext cx="458779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 smtClean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z</a:t>
              </a:r>
              <a:endPara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34351" y="1784891"/>
            <a:ext cx="2361063" cy="23452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PHOTO HERE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2231799" y="1266529"/>
            <a:ext cx="734806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Assessment of Ground Water Vulnerability to Non-point Source Pollutants – Experience from Case Studies</a:t>
            </a:r>
          </a:p>
          <a:p>
            <a:pPr algn="ctr"/>
            <a:endParaRPr lang="en-US" sz="2000" b="1" dirty="0">
              <a:solidFill>
                <a:srgbClr val="FFFF00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Session Chair: </a:t>
            </a:r>
            <a:r>
              <a:rPr lang="en-US" sz="2400" b="1" dirty="0" err="1" smtClean="0">
                <a:solidFill>
                  <a:srgbClr val="FFC000"/>
                </a:solidFill>
              </a:rPr>
              <a:t>Dr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Purnendu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</a:rPr>
              <a:t>Misra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Retd</a:t>
            </a:r>
            <a:r>
              <a:rPr lang="en-US" sz="2000" b="1" dirty="0" smtClean="0">
                <a:solidFill>
                  <a:schemeClr val="bg1"/>
                </a:solidFill>
              </a:rPr>
              <a:t>. Joint Director General of Shipping (tech) and Vice President, FROST</a:t>
            </a: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Speaker</a:t>
            </a:r>
          </a:p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Professor R. K. Panda</a:t>
            </a:r>
            <a:r>
              <a:rPr lang="en-US" sz="2000" b="1" dirty="0" smtClean="0">
                <a:solidFill>
                  <a:schemeClr val="bg1"/>
                </a:solidFill>
              </a:rPr>
              <a:t>, IIT Bhubaneswar,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formerly IIT </a:t>
            </a:r>
            <a:r>
              <a:rPr lang="en-US" sz="2000" b="1" dirty="0" err="1" smtClean="0">
                <a:solidFill>
                  <a:schemeClr val="bg1"/>
                </a:solidFill>
              </a:rPr>
              <a:t>Kharagpur</a:t>
            </a:r>
            <a:r>
              <a:rPr lang="en-US" sz="2000" b="1" dirty="0" smtClean="0">
                <a:solidFill>
                  <a:schemeClr val="bg1"/>
                </a:solidFill>
              </a:rPr>
              <a:t>, Former Dean (R&amp;D), </a:t>
            </a:r>
            <a:r>
              <a:rPr lang="en-US" sz="2000" b="1" smtClean="0">
                <a:solidFill>
                  <a:schemeClr val="bg1"/>
                </a:solidFill>
              </a:rPr>
              <a:t>former </a:t>
            </a:r>
            <a:r>
              <a:rPr lang="en-US" sz="2000" b="1" smtClean="0">
                <a:solidFill>
                  <a:schemeClr val="bg1"/>
                </a:solidFill>
              </a:rPr>
              <a:t>Dean(AA&amp;IR), </a:t>
            </a:r>
            <a:r>
              <a:rPr lang="en-US" sz="2000" b="1" dirty="0" smtClean="0">
                <a:solidFill>
                  <a:schemeClr val="bg1"/>
                </a:solidFill>
              </a:rPr>
              <a:t>Former Head </a:t>
            </a:r>
            <a:r>
              <a:rPr lang="en-US" sz="2000" b="1" smtClean="0">
                <a:solidFill>
                  <a:schemeClr val="bg1"/>
                </a:solidFill>
              </a:rPr>
              <a:t>of </a:t>
            </a:r>
            <a:r>
              <a:rPr lang="en-US" sz="2000" b="1" smtClean="0">
                <a:solidFill>
                  <a:schemeClr val="bg1"/>
                </a:solidFill>
              </a:rPr>
              <a:t>SIF </a:t>
            </a:r>
            <a:r>
              <a:rPr lang="en-US" sz="2000" b="1" dirty="0" smtClean="0">
                <a:solidFill>
                  <a:schemeClr val="bg1"/>
                </a:solidFill>
              </a:rPr>
              <a:t>and former Head </a:t>
            </a:r>
            <a:r>
              <a:rPr lang="en-US" sz="2000" b="1" smtClean="0">
                <a:solidFill>
                  <a:schemeClr val="bg1"/>
                </a:solidFill>
              </a:rPr>
              <a:t>of </a:t>
            </a:r>
            <a:r>
              <a:rPr lang="en-US" sz="2000" b="1" smtClean="0">
                <a:solidFill>
                  <a:schemeClr val="bg1"/>
                </a:solidFill>
              </a:rPr>
              <a:t>SEOCS, </a:t>
            </a:r>
            <a:r>
              <a:rPr lang="en-US" sz="2000" b="1" dirty="0" smtClean="0">
                <a:solidFill>
                  <a:schemeClr val="bg1"/>
                </a:solidFill>
              </a:rPr>
              <a:t>IIT </a:t>
            </a:r>
            <a:r>
              <a:rPr lang="en-US" sz="2400" b="1" dirty="0" smtClean="0">
                <a:solidFill>
                  <a:schemeClr val="bg1"/>
                </a:solidFill>
              </a:rPr>
              <a:t>Bhubaneswar</a:t>
            </a:r>
          </a:p>
          <a:p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0" y="4748061"/>
            <a:ext cx="9666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>
              <a:solidFill>
                <a:srgbClr val="FFFFFF"/>
              </a:solidFill>
              <a:latin typeface="Bahnschrift"/>
            </a:endParaRPr>
          </a:p>
          <a:p>
            <a:pPr algn="ctr"/>
            <a:r>
              <a:rPr lang="en-US" b="1" dirty="0" smtClean="0">
                <a:solidFill>
                  <a:srgbClr val="FFFFFF"/>
                </a:solidFill>
                <a:latin typeface="Bahnschrift"/>
              </a:rPr>
              <a:t>WEBINAR: 05 JUNE 2021 (Saturday), </a:t>
            </a:r>
            <a:r>
              <a:rPr lang="en-US" sz="2400" b="1" dirty="0" smtClean="0">
                <a:solidFill>
                  <a:srgbClr val="FFC000"/>
                </a:solidFill>
                <a:latin typeface="Bahnschrift"/>
              </a:rPr>
              <a:t>World Environment Day</a:t>
            </a:r>
            <a:r>
              <a:rPr lang="en-US" b="1" dirty="0" smtClean="0">
                <a:solidFill>
                  <a:srgbClr val="FFFFFF"/>
                </a:solidFill>
                <a:latin typeface="Bahnschrift"/>
              </a:rPr>
              <a:t>,</a:t>
            </a:r>
            <a:r>
              <a:rPr lang="en-IN" b="1" dirty="0" smtClean="0">
                <a:solidFill>
                  <a:srgbClr val="FFFFFF"/>
                </a:solidFill>
                <a:latin typeface="Bahnschrift"/>
              </a:rPr>
              <a:t> 04:30 PM IST</a:t>
            </a:r>
          </a:p>
          <a:p>
            <a:pPr algn="ctr"/>
            <a:endParaRPr lang="en-US" sz="500" b="1" dirty="0" smtClean="0">
              <a:solidFill>
                <a:srgbClr val="FFFFFF"/>
              </a:solidFill>
              <a:latin typeface="Bahnschrift"/>
            </a:endParaRPr>
          </a:p>
          <a:p>
            <a:pPr algn="ctr"/>
            <a:endParaRPr lang="en-US" sz="700" b="1" dirty="0">
              <a:solidFill>
                <a:srgbClr val="FFFFFF"/>
              </a:solidFill>
              <a:latin typeface="Bahnschrift"/>
            </a:endParaRPr>
          </a:p>
          <a:p>
            <a:pPr algn="ctr"/>
            <a:r>
              <a:rPr lang="en-US" b="1" dirty="0" smtClean="0">
                <a:solidFill>
                  <a:srgbClr val="FFFFFF"/>
                </a:solidFill>
                <a:latin typeface="Bahnschrift"/>
              </a:rPr>
              <a:t>Google Meeting Link: https://meet.google.com/btd-rphx-hxr</a:t>
            </a:r>
            <a:endParaRPr lang="en-IN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65" y="1830507"/>
            <a:ext cx="1851837" cy="234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110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Script MT Bold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HP1</dc:creator>
  <cp:lastModifiedBy>Supreme Infotech</cp:lastModifiedBy>
  <cp:revision>102</cp:revision>
  <dcterms:created xsi:type="dcterms:W3CDTF">2019-05-19T13:23:48Z</dcterms:created>
  <dcterms:modified xsi:type="dcterms:W3CDTF">2021-06-01T06:24:25Z</dcterms:modified>
</cp:coreProperties>
</file>